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1"/>
  </p:notesMasterIdLst>
  <p:sldIdLst>
    <p:sldId id="256" r:id="rId5"/>
    <p:sldId id="257" r:id="rId6"/>
    <p:sldId id="259" r:id="rId7"/>
    <p:sldId id="266" r:id="rId8"/>
    <p:sldId id="287" r:id="rId9"/>
    <p:sldId id="288" r:id="rId10"/>
    <p:sldId id="267" r:id="rId11"/>
    <p:sldId id="289" r:id="rId12"/>
    <p:sldId id="268" r:id="rId13"/>
    <p:sldId id="265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5" r:id="rId26"/>
    <p:sldId id="284" r:id="rId27"/>
    <p:sldId id="281" r:id="rId28"/>
    <p:sldId id="283" r:id="rId29"/>
    <p:sldId id="26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6600"/>
    <a:srgbClr val="0B4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4" autoAdjust="0"/>
    <p:restoredTop sz="69599"/>
  </p:normalViewPr>
  <p:slideViewPr>
    <p:cSldViewPr snapToGrid="0">
      <p:cViewPr varScale="1">
        <p:scale>
          <a:sx n="76" d="100"/>
          <a:sy n="76" d="100"/>
        </p:scale>
        <p:origin x="19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61535E-F864-4BF1-B6FD-CF4BB8FE907D}" type="datetimeFigureOut">
              <a:rPr lang="en-GB" smtClean="0"/>
              <a:t>07/10/2021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E780F7-D497-45C9-A16A-E9EB5D8936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1726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780F7-D497-45C9-A16A-E9EB5D89367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9169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780F7-D497-45C9-A16A-E9EB5D89367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621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E780F7-D497-45C9-A16A-E9EB5D89367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899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about.openlibhums.org/2015/10/26/university-of-liverpool-joins-olh-lps-model/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151907" y="1472829"/>
            <a:ext cx="10331532" cy="2357107"/>
          </a:xfrm>
        </p:spPr>
        <p:txBody>
          <a:bodyPr anchor="ctr"/>
          <a:lstStyle>
            <a:lvl1pPr algn="ctr">
              <a:defRPr sz="60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1908" y="4393873"/>
            <a:ext cx="10331531" cy="1246910"/>
          </a:xfrm>
        </p:spPr>
        <p:txBody>
          <a:bodyPr anchor="b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19990" y="6363533"/>
            <a:ext cx="2041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0B4293"/>
                </a:solidFill>
              </a:defRPr>
            </a:lvl1pPr>
          </a:lstStyle>
          <a:p>
            <a:r>
              <a:rPr lang="en-GB" dirty="0"/>
              <a:t>MSC HEALTH DATA SCIENCE</a:t>
            </a:r>
          </a:p>
        </p:txBody>
      </p:sp>
      <p:pic>
        <p:nvPicPr>
          <p:cNvPr id="8" name="Picture 7" descr="Image result for university of liverpool">
            <a:hlinkClick r:id="rId2"/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118" t="20102" r="3971" b="23763"/>
          <a:stretch/>
        </p:blipFill>
        <p:spPr bwMode="auto">
          <a:xfrm>
            <a:off x="602671" y="6204720"/>
            <a:ext cx="2008467" cy="52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751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0600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4022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MSC HEALTH DATA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2970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</p:spPr>
        <p:txBody>
          <a:bodyPr anchor="ctr">
            <a:normAutofit/>
          </a:bodyPr>
          <a:lstStyle>
            <a:lvl1pPr>
              <a:defRPr sz="4400"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965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437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192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9384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952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49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669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1372" y="200930"/>
            <a:ext cx="110707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1373" y="1825625"/>
            <a:ext cx="110707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68443" y="63452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4066" y="6371762"/>
            <a:ext cx="2041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rgbClr val="0B4293"/>
                </a:solidFill>
              </a:defRPr>
            </a:lvl1pPr>
          </a:lstStyle>
          <a:p>
            <a:r>
              <a:rPr lang="en-GB" dirty="0"/>
              <a:t>MSC HEALTH DATA SCIENCE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91800" y="6352907"/>
            <a:ext cx="1110343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|    </a:t>
            </a:r>
            <a:fld id="{FC59658C-DD7A-4587-BD02-DE6DA26F2584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429933" cy="6858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468086" y="0"/>
            <a:ext cx="45719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6135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2060"/>
        </a:buClr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33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04863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77913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49375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6" userDrawn="1">
          <p15:clr>
            <a:srgbClr val="F26B43"/>
          </p15:clr>
        </p15:guide>
        <p15:guide id="2" pos="393" userDrawn="1">
          <p15:clr>
            <a:srgbClr val="F26B43"/>
          </p15:clr>
        </p15:guide>
        <p15:guide id="3" orient="horz" pos="4247" userDrawn="1">
          <p15:clr>
            <a:srgbClr val="F26B43"/>
          </p15:clr>
        </p15:guide>
        <p15:guide id="4" pos="7378" userDrawn="1">
          <p15:clr>
            <a:srgbClr val="F26B43"/>
          </p15:clr>
        </p15:guide>
        <p15:guide id="5" orient="horz" pos="3906" userDrawn="1">
          <p15:clr>
            <a:srgbClr val="F26B43"/>
          </p15:clr>
        </p15:guide>
        <p15:guide id="6" orient="horz" pos="1117" userDrawn="1">
          <p15:clr>
            <a:srgbClr val="F26B43"/>
          </p15:clr>
        </p15:guide>
        <p15:guide id="7" orient="horz" pos="981" userDrawn="1">
          <p15:clr>
            <a:srgbClr val="F26B43"/>
          </p15:clr>
        </p15:guide>
        <p15:guide id="8" pos="98" userDrawn="1">
          <p15:clr>
            <a:srgbClr val="F26B43"/>
          </p15:clr>
        </p15:guide>
        <p15:guide id="9" pos="7537" userDrawn="1">
          <p15:clr>
            <a:srgbClr val="F26B43"/>
          </p15:clr>
        </p15:guide>
        <p15:guide id="10" orient="horz" pos="399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x.doi.org/10.1186%2F1476-072X-9-39" TargetMode="External"/><Relationship Id="rId2" Type="http://schemas.openxmlformats.org/officeDocument/2006/relationships/hyperlink" Target="https://doi.org/10.1111/j.1538-4632.1995.tb00338.x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214/09-AOS732" TargetMode="External"/><Relationship Id="rId4" Type="http://schemas.openxmlformats.org/officeDocument/2006/relationships/hyperlink" Target="https://doi.org/10.1186/s12942-015-0011-y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09/BigDataCongress.2017.39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oi.org/10.1136/bmjopen-2020-043565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Cluster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Mark Green</a:t>
            </a:r>
          </a:p>
          <a:p>
            <a:r>
              <a:rPr lang="en-GB" dirty="0"/>
              <a:t>DASC507 – Advanced Biostatistics II</a:t>
            </a:r>
          </a:p>
          <a:p>
            <a:r>
              <a:rPr lang="en-GB" dirty="0"/>
              <a:t>Analysis Methods for Complex Data Structures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2577268" y="6360929"/>
            <a:ext cx="4114800" cy="365125"/>
          </a:xfrm>
        </p:spPr>
        <p:txBody>
          <a:bodyPr/>
          <a:lstStyle/>
          <a:p>
            <a:r>
              <a:rPr lang="en-GB"/>
              <a:t>MSC HEALTH DATA SCIENCE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0565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7D29-81B1-9F46-B29E-5C764D45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41961-D99F-9741-9915-BFE4EBC7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might we represent the spatial structure of data if we want to model it statistically?</a:t>
            </a:r>
          </a:p>
          <a:p>
            <a:r>
              <a:rPr lang="en-US" dirty="0"/>
              <a:t>Need to make spatial location explicit</a:t>
            </a:r>
          </a:p>
          <a:p>
            <a:r>
              <a:rPr lang="en-US" dirty="0"/>
              <a:t>Each data point should have it’s own (unique) location</a:t>
            </a:r>
          </a:p>
          <a:p>
            <a:r>
              <a:rPr lang="en-US" dirty="0"/>
              <a:t>Define which locations are next to each other</a:t>
            </a:r>
          </a:p>
          <a:p>
            <a:r>
              <a:rPr lang="en-US" dirty="0"/>
              <a:t>How to measure distances between data points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B9B4A-E4AE-5C41-9992-7398D675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C448F-DDD8-0B44-81DF-7D20B88A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2060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7D29-81B1-9F46-B29E-5C764D45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41961-D99F-9741-9915-BFE4EBC7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formally define the spatial structure of data, we define </a:t>
            </a:r>
            <a:r>
              <a:rPr lang="en-US" i="1" dirty="0"/>
              <a:t>W</a:t>
            </a:r>
            <a:r>
              <a:rPr lang="en-US" dirty="0"/>
              <a:t> as</a:t>
            </a:r>
            <a:endParaRPr lang="en-US" i="1" dirty="0"/>
          </a:p>
          <a:p>
            <a:r>
              <a:rPr lang="en-US" i="1" dirty="0"/>
              <a:t>N</a:t>
            </a:r>
            <a:r>
              <a:rPr lang="en-US" dirty="0"/>
              <a:t> x </a:t>
            </a:r>
            <a:r>
              <a:rPr lang="en-US" i="1" dirty="0"/>
              <a:t>N</a:t>
            </a:r>
            <a:r>
              <a:rPr lang="en-US" dirty="0"/>
              <a:t> (positive) matrix for all data points</a:t>
            </a:r>
          </a:p>
          <a:p>
            <a:r>
              <a:rPr lang="en-US" dirty="0"/>
              <a:t>Contains information over if each point </a:t>
            </a:r>
            <a:r>
              <a:rPr lang="en-US" i="1" dirty="0"/>
              <a:t>i</a:t>
            </a:r>
            <a:r>
              <a:rPr lang="en-US" dirty="0"/>
              <a:t> is related to each other point </a:t>
            </a:r>
            <a:r>
              <a:rPr lang="en-US" i="1" dirty="0"/>
              <a:t>j</a:t>
            </a:r>
          </a:p>
          <a:p>
            <a:r>
              <a:rPr lang="en-US" dirty="0"/>
              <a:t>Commonly, </a:t>
            </a:r>
            <a:r>
              <a:rPr lang="en-US" i="1" dirty="0" err="1"/>
              <a:t>Wij</a:t>
            </a:r>
            <a:r>
              <a:rPr lang="en-US" i="1" dirty="0"/>
              <a:t> </a:t>
            </a:r>
            <a:r>
              <a:rPr lang="en-US" dirty="0"/>
              <a:t>&gt; 0 if </a:t>
            </a:r>
            <a:r>
              <a:rPr lang="en-US" i="1" dirty="0"/>
              <a:t>i</a:t>
            </a:r>
            <a:r>
              <a:rPr lang="en-US" dirty="0"/>
              <a:t> and </a:t>
            </a:r>
            <a:r>
              <a:rPr lang="en-US" i="1" dirty="0"/>
              <a:t>j</a:t>
            </a:r>
            <a:r>
              <a:rPr lang="en-US" dirty="0"/>
              <a:t> are </a:t>
            </a:r>
            <a:r>
              <a:rPr lang="en-US" dirty="0" err="1"/>
              <a:t>neighbouring</a:t>
            </a:r>
            <a:r>
              <a:rPr lang="en-US" dirty="0"/>
              <a:t>, else </a:t>
            </a:r>
            <a:r>
              <a:rPr lang="en-US" i="1" dirty="0" err="1"/>
              <a:t>Wij</a:t>
            </a:r>
            <a:r>
              <a:rPr lang="en-US" i="1" dirty="0"/>
              <a:t> </a:t>
            </a:r>
            <a:r>
              <a:rPr lang="en-US" dirty="0"/>
              <a:t>= 0 (not </a:t>
            </a:r>
            <a:r>
              <a:rPr lang="en-US" dirty="0" err="1"/>
              <a:t>neighbours</a:t>
            </a:r>
            <a:r>
              <a:rPr lang="en-US" dirty="0"/>
              <a:t>) </a:t>
            </a:r>
          </a:p>
          <a:p>
            <a:r>
              <a:rPr lang="en-US" i="1" dirty="0"/>
              <a:t>Wii</a:t>
            </a:r>
            <a:r>
              <a:rPr lang="en-US" dirty="0"/>
              <a:t> is always 0</a:t>
            </a:r>
          </a:p>
          <a:p>
            <a:r>
              <a:rPr lang="en-US" dirty="0"/>
              <a:t>How can we define a </a:t>
            </a:r>
            <a:r>
              <a:rPr lang="en-US" dirty="0" err="1"/>
              <a:t>neighbour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B9B4A-E4AE-5C41-9992-7398D675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C448F-DDD8-0B44-81DF-7D20B88A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793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7D29-81B1-9F46-B29E-5C764D45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41961-D99F-9741-9915-BFE4EBC7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Contiguity-based weights</a:t>
            </a:r>
            <a:endParaRPr lang="en-US" i="1" dirty="0"/>
          </a:p>
          <a:p>
            <a:r>
              <a:rPr lang="en-US" dirty="0"/>
              <a:t>Which areas are ‘next’ to others</a:t>
            </a:r>
          </a:p>
          <a:p>
            <a:r>
              <a:rPr lang="en-US" dirty="0"/>
              <a:t>Defined based on sharing a common boundary</a:t>
            </a:r>
          </a:p>
          <a:p>
            <a:pPr lvl="1"/>
            <a:r>
              <a:rPr lang="en-US" dirty="0"/>
              <a:t>Rook – must share long boundary</a:t>
            </a:r>
          </a:p>
          <a:p>
            <a:pPr lvl="1"/>
            <a:r>
              <a:rPr lang="en-US" dirty="0"/>
              <a:t>Queen – any point is touching</a:t>
            </a:r>
          </a:p>
          <a:p>
            <a:r>
              <a:rPr lang="en-US" dirty="0"/>
              <a:t>If an area shares a common boundary, then </a:t>
            </a:r>
            <a:r>
              <a:rPr lang="en-US" dirty="0" err="1"/>
              <a:t>Wij</a:t>
            </a:r>
            <a:r>
              <a:rPr lang="en-US" dirty="0"/>
              <a:t> = 1</a:t>
            </a:r>
          </a:p>
          <a:p>
            <a:r>
              <a:rPr lang="en-US" i="1" dirty="0"/>
              <a:t>If not a </a:t>
            </a:r>
            <a:r>
              <a:rPr lang="en-US" i="1" dirty="0" err="1"/>
              <a:t>neighbour</a:t>
            </a:r>
            <a:r>
              <a:rPr lang="en-US" i="1" dirty="0"/>
              <a:t>, then </a:t>
            </a:r>
            <a:r>
              <a:rPr lang="en-US" i="1" dirty="0" err="1"/>
              <a:t>Wij</a:t>
            </a:r>
            <a:r>
              <a:rPr lang="en-US" i="1" dirty="0"/>
              <a:t> = 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B9B4A-E4AE-5C41-9992-7398D675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C448F-DDD8-0B44-81DF-7D20B88A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4001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7D29-81B1-9F46-B29E-5C764D45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41961-D99F-9741-9915-BFE4EBC7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Distance-based weights</a:t>
            </a:r>
            <a:endParaRPr lang="en-US" i="1" dirty="0"/>
          </a:p>
          <a:p>
            <a:r>
              <a:rPr lang="en-US" dirty="0"/>
              <a:t>How close are other areas</a:t>
            </a:r>
          </a:p>
          <a:p>
            <a:r>
              <a:rPr lang="en-US" dirty="0"/>
              <a:t>W defined as (inversely) proportional to distance between each data point</a:t>
            </a:r>
          </a:p>
          <a:p>
            <a:pPr lvl="1"/>
            <a:r>
              <a:rPr lang="en-US" dirty="0"/>
              <a:t>Distance (e.g., how near are each area) – may have threshold cut-point</a:t>
            </a:r>
          </a:p>
          <a:p>
            <a:pPr lvl="1"/>
            <a:r>
              <a:rPr lang="en-US" dirty="0"/>
              <a:t>Distance as buffer (e.g., select areas within 500m of an area)</a:t>
            </a:r>
          </a:p>
          <a:p>
            <a:pPr lvl="1"/>
            <a:r>
              <a:rPr lang="en-US" dirty="0"/>
              <a:t>K-Nearest </a:t>
            </a:r>
            <a:r>
              <a:rPr lang="en-US" dirty="0" err="1"/>
              <a:t>Neighbours</a:t>
            </a:r>
            <a:r>
              <a:rPr lang="en-US" dirty="0"/>
              <a:t> (e.g., select </a:t>
            </a:r>
            <a:r>
              <a:rPr lang="en-US" i="1" dirty="0"/>
              <a:t>k=4</a:t>
            </a:r>
            <a:r>
              <a:rPr lang="en-US" dirty="0"/>
              <a:t> nearest areas only)</a:t>
            </a:r>
          </a:p>
          <a:p>
            <a:r>
              <a:rPr lang="en-US" dirty="0" err="1"/>
              <a:t>Wij</a:t>
            </a:r>
            <a:r>
              <a:rPr lang="en-US" dirty="0"/>
              <a:t> can be either binary (e.g., </a:t>
            </a:r>
            <a:r>
              <a:rPr lang="en-US" dirty="0" err="1"/>
              <a:t>Wij</a:t>
            </a:r>
            <a:r>
              <a:rPr lang="en-US" dirty="0"/>
              <a:t> = 1 if defined by KNN) or as continuous if based on distance (0 &lt; </a:t>
            </a:r>
            <a:r>
              <a:rPr lang="en-US" dirty="0" err="1"/>
              <a:t>Wij</a:t>
            </a:r>
            <a:r>
              <a:rPr lang="en-US" dirty="0"/>
              <a:t> &lt; 1) where larger values are closer</a:t>
            </a:r>
          </a:p>
          <a:p>
            <a:r>
              <a:rPr lang="en-US" dirty="0"/>
              <a:t>If not a </a:t>
            </a:r>
            <a:r>
              <a:rPr lang="en-US" dirty="0" err="1"/>
              <a:t>neighbour</a:t>
            </a:r>
            <a:r>
              <a:rPr lang="en-US" dirty="0"/>
              <a:t>, then </a:t>
            </a:r>
            <a:r>
              <a:rPr lang="en-US" dirty="0" err="1"/>
              <a:t>Wij</a:t>
            </a:r>
            <a:r>
              <a:rPr lang="en-US" dirty="0"/>
              <a:t> = 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B9B4A-E4AE-5C41-9992-7398D675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C448F-DDD8-0B44-81DF-7D20B88A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138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7D29-81B1-9F46-B29E-5C764D45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41961-D99F-9741-9915-BFE4EBC7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Block weights</a:t>
            </a:r>
            <a:endParaRPr lang="en-US" i="1" dirty="0"/>
          </a:p>
          <a:p>
            <a:r>
              <a:rPr lang="en-US" dirty="0"/>
              <a:t>Is the area within the same ‘place’ as other areas</a:t>
            </a:r>
          </a:p>
          <a:p>
            <a:r>
              <a:rPr lang="en-US" dirty="0"/>
              <a:t>Weights depend on whether areas are located in particular (larger) areas</a:t>
            </a:r>
          </a:p>
          <a:p>
            <a:pPr lvl="1"/>
            <a:r>
              <a:rPr lang="en-US" dirty="0"/>
              <a:t>Small administrative zones located within larger zones</a:t>
            </a:r>
          </a:p>
          <a:p>
            <a:pPr lvl="1"/>
            <a:r>
              <a:rPr lang="en-US" dirty="0"/>
              <a:t>Postcode within a electoral ward/city</a:t>
            </a:r>
          </a:p>
          <a:p>
            <a:r>
              <a:rPr lang="en-US" dirty="0"/>
              <a:t>If an area is located within a particular zone, then </a:t>
            </a:r>
            <a:r>
              <a:rPr lang="en-US" dirty="0" err="1"/>
              <a:t>Wij</a:t>
            </a:r>
            <a:r>
              <a:rPr lang="en-US" dirty="0"/>
              <a:t> = 1</a:t>
            </a:r>
          </a:p>
          <a:p>
            <a:r>
              <a:rPr lang="en-US" i="1" dirty="0"/>
              <a:t>If not a </a:t>
            </a:r>
            <a:r>
              <a:rPr lang="en-US" i="1" dirty="0" err="1"/>
              <a:t>neighbour</a:t>
            </a:r>
            <a:r>
              <a:rPr lang="en-US" i="1" dirty="0"/>
              <a:t>, then </a:t>
            </a:r>
            <a:r>
              <a:rPr lang="en-US" i="1" dirty="0" err="1"/>
              <a:t>Wij</a:t>
            </a:r>
            <a:r>
              <a:rPr lang="en-US" i="1" dirty="0"/>
              <a:t> = 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B9B4A-E4AE-5C41-9992-7398D675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C448F-DDD8-0B44-81DF-7D20B88A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996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7D29-81B1-9F46-B29E-5C764D45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41961-D99F-9741-9915-BFE4EBC7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Selecting the correct weight</a:t>
            </a:r>
            <a:endParaRPr lang="en-US" i="1" dirty="0"/>
          </a:p>
          <a:p>
            <a:r>
              <a:rPr lang="en-US" dirty="0"/>
              <a:t>Depends on the nature of the spatial process you are measuring</a:t>
            </a:r>
          </a:p>
          <a:p>
            <a:r>
              <a:rPr lang="en-US" dirty="0"/>
              <a:t>If process has an immediate impact, then contiguity will work best</a:t>
            </a:r>
          </a:p>
          <a:p>
            <a:r>
              <a:rPr lang="en-US" dirty="0"/>
              <a:t>If need to incorporate a wider spatial extent (e.g., accessibility) then distance-based weights preferred </a:t>
            </a:r>
          </a:p>
          <a:p>
            <a:r>
              <a:rPr lang="en-US" dirty="0"/>
              <a:t>If data are multi-level or reflect a specific process by area structure (e.g., policies implemented in certain areas) then use block-based</a:t>
            </a:r>
          </a:p>
          <a:p>
            <a:r>
              <a:rPr lang="en-US" dirty="0"/>
              <a:t>If just interested in the statistical nature, contiguity often used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B9B4A-E4AE-5C41-9992-7398D675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C448F-DDD8-0B44-81DF-7D20B88A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4161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7D29-81B1-9F46-B29E-5C764D45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D41961-D99F-9741-9915-BFE4EBC766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Spatial weights may need to be standardized, especially if being modelled</a:t>
                </a:r>
                <a:endParaRPr lang="en-US" i="1" dirty="0"/>
              </a:p>
              <a:p>
                <a:r>
                  <a:rPr lang="en-US" dirty="0"/>
                  <a:t>Most commonly used approach is row-based standardization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acc>
                      <m:r>
                        <a:rPr lang="en-US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grow m:val="on"/>
                              <m:subHide m:val="on"/>
                              <m:supHide m:val="on"/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D41961-D99F-9741-9915-BFE4EBC766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6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B9B4A-E4AE-5C41-9992-7398D675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C448F-DDD8-0B44-81DF-7D20B88A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0973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7D29-81B1-9F46-B29E-5C764D45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autocorrelation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41961-D99F-9741-9915-BFE4EBC7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in one area are correlated to the data in areas surrounding them</a:t>
            </a:r>
          </a:p>
          <a:p>
            <a:r>
              <a:rPr lang="en-US" dirty="0"/>
              <a:t>Each data point should have it’s own (unique) location</a:t>
            </a:r>
          </a:p>
          <a:p>
            <a:r>
              <a:rPr lang="en-US" dirty="0"/>
              <a:t>Define which locations are next to each other</a:t>
            </a:r>
          </a:p>
          <a:p>
            <a:r>
              <a:rPr lang="en-US" dirty="0"/>
              <a:t>How to measure distances between data points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B9B4A-E4AE-5C41-9992-7398D675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C448F-DDD8-0B44-81DF-7D20B88A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9918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7D29-81B1-9F46-B29E-5C764D45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Moran’s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41961-D99F-9741-9915-BFE4EBC7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Summary measure describing the overall nature of clustering in a dataset (i.e., describing the general spatial patterning of values)</a:t>
            </a:r>
          </a:p>
          <a:p>
            <a:r>
              <a:rPr lang="en-US" dirty="0" err="1"/>
              <a:t>Visualised</a:t>
            </a:r>
            <a:r>
              <a:rPr lang="en-US" dirty="0"/>
              <a:t> using a scatter plot (also termed Moran Plot)</a:t>
            </a:r>
          </a:p>
          <a:p>
            <a:pPr lvl="1"/>
            <a:r>
              <a:rPr lang="en-GB" dirty="0"/>
              <a:t>X-axis: Spatially lagged outcome variable (y) – for each area I, calculate an average of y for surrounding areas by weighting values by W. </a:t>
            </a:r>
          </a:p>
          <a:p>
            <a:pPr lvl="1"/>
            <a:r>
              <a:rPr lang="en-GB" dirty="0"/>
              <a:t>Y-axis: outcome variable value for an area</a:t>
            </a:r>
          </a:p>
          <a:p>
            <a:r>
              <a:rPr lang="en-GB" dirty="0"/>
              <a:t>This allows us to compare how similar an area (Yi) is to its surrounding neighbouring areas (</a:t>
            </a:r>
            <a:r>
              <a:rPr lang="en-GB" dirty="0" err="1"/>
              <a:t>WYi</a:t>
            </a:r>
            <a:r>
              <a:rPr lang="en-GB" dirty="0"/>
              <a:t>)</a:t>
            </a:r>
          </a:p>
          <a:p>
            <a:r>
              <a:rPr lang="en-US" dirty="0"/>
              <a:t>Variable and spatial weights should be </a:t>
            </a:r>
            <a:r>
              <a:rPr lang="en-US" dirty="0" err="1"/>
              <a:t>standardised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B9B4A-E4AE-5C41-9992-7398D675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C448F-DDD8-0B44-81DF-7D20B88A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0741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7D29-81B1-9F46-B29E-5C764D45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Moran’s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41961-D99F-9741-9915-BFE4EBC7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We can calculate a single statistic to describe the presence of clustering (equivalent to the line of best for the Moran’s Plot).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Values run from -1 to +1 where:</a:t>
            </a:r>
          </a:p>
          <a:p>
            <a:r>
              <a:rPr lang="en-US" dirty="0"/>
              <a:t>+1 is perfect clustering (i.e., high values located by high values, </a:t>
            </a:r>
            <a:r>
              <a:rPr lang="en-US" i="1" dirty="0"/>
              <a:t>vice versa</a:t>
            </a:r>
            <a:r>
              <a:rPr lang="en-US" dirty="0"/>
              <a:t>)</a:t>
            </a:r>
          </a:p>
          <a:p>
            <a:r>
              <a:rPr lang="en-US" dirty="0"/>
              <a:t>0 is a random pattern (no clustering) </a:t>
            </a:r>
          </a:p>
          <a:p>
            <a:r>
              <a:rPr lang="en-US"/>
              <a:t>-</a:t>
            </a:r>
            <a:r>
              <a:rPr lang="en-US" dirty="0"/>
              <a:t>1 is a dispersed pattern of alternating high then low (rare) -&gt;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B9B4A-E4AE-5C41-9992-7398D675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C448F-DDD8-0B44-81DF-7D20B88A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19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CB1F33-1956-4D6A-923F-7A2EB52C4361}"/>
                  </a:ext>
                </a:extLst>
              </p:cNvPr>
              <p:cNvSpPr txBox="1"/>
              <p:nvPr/>
            </p:nvSpPr>
            <p:spPr>
              <a:xfrm>
                <a:off x="1828801" y="2772730"/>
                <a:ext cx="9055864" cy="12474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sz="36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b>
                            <m:sSub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b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b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b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b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𝑥𝑖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𝑥𝑏𝑎𝑟</m:t>
                              </m:r>
                            </m:e>
                          </m:d>
                          <m:d>
                            <m:dPr>
                              <m:ctrlPr>
                                <a:rPr lang="en-GB" sz="36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𝑥𝑗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GB" sz="3600" b="0" i="1" smtClean="0">
                                  <a:latin typeface="Cambria Math" panose="02040503050406030204" pitchFamily="18" charset="0"/>
                                </a:rPr>
                                <m:t>𝑥𝑏𝑎𝑟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b>
                              <m:r>
                                <a:rPr lang="en-GB" sz="36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𝑥𝑖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r>
                                    <a:rPr lang="en-GB" sz="3600" i="1">
                                      <a:latin typeface="Cambria Math" panose="02040503050406030204" pitchFamily="18" charset="0"/>
                                    </a:rPr>
                                    <m:t>𝑥𝑏𝑎𝑟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sz="3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4CB1F33-1956-4D6A-923F-7A2EB52C43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801" y="2772730"/>
                <a:ext cx="9055864" cy="12474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s://upload.wikimedia.org/wikipedia/commons/thumb/7/70/Checkerboard_pattern.svg/220px-Checkerboard_pattern.svg.png">
            <a:extLst>
              <a:ext uri="{FF2B5EF4-FFF2-40B4-BE49-F238E27FC236}">
                <a16:creationId xmlns:a16="http://schemas.microsoft.com/office/drawing/2014/main" id="{81184A0F-FF14-4469-8F05-D7DB1FB47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79575" y="5365752"/>
            <a:ext cx="1110343" cy="1110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515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7D29-81B1-9F46-B29E-5C764D45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41961-D99F-9741-9915-BFE4EBC7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Dealing with point data</a:t>
            </a:r>
          </a:p>
          <a:p>
            <a:r>
              <a:rPr lang="en-US" dirty="0"/>
              <a:t>Spatial weights</a:t>
            </a:r>
          </a:p>
          <a:p>
            <a:r>
              <a:rPr lang="en-US" dirty="0"/>
              <a:t>Global Moran’s I</a:t>
            </a:r>
          </a:p>
          <a:p>
            <a:r>
              <a:rPr lang="en-US" dirty="0"/>
              <a:t>Local Moran’s I</a:t>
            </a:r>
          </a:p>
          <a:p>
            <a:r>
              <a:rPr lang="en-US" dirty="0"/>
              <a:t>Criticisms</a:t>
            </a:r>
          </a:p>
          <a:p>
            <a:r>
              <a:rPr lang="en-US" dirty="0"/>
              <a:t>Case study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B9B4A-E4AE-5C41-9992-7398D675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C448F-DDD8-0B44-81DF-7D20B88A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767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7D29-81B1-9F46-B29E-5C764D45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Moran’s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41961-D99F-9741-9915-BFE4EBC7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find existence of clustering overall, then the next question is </a:t>
            </a:r>
            <a:r>
              <a:rPr lang="en-US" i="1" dirty="0"/>
              <a:t>where</a:t>
            </a:r>
            <a:r>
              <a:rPr lang="en-US" dirty="0"/>
              <a:t> is that clustering located</a:t>
            </a:r>
          </a:p>
          <a:p>
            <a:r>
              <a:rPr lang="en-US" dirty="0"/>
              <a:t>Clusters can be defined as:</a:t>
            </a:r>
          </a:p>
          <a:p>
            <a:pPr lvl="1"/>
            <a:r>
              <a:rPr lang="en-US" dirty="0"/>
              <a:t>High-high – hotspots or areas with spatial autocorrelation of high values (i.e., areas of high values, surrounded by areas of high values)</a:t>
            </a:r>
          </a:p>
          <a:p>
            <a:pPr lvl="1"/>
            <a:r>
              <a:rPr lang="en-US" dirty="0"/>
              <a:t>Low-low – </a:t>
            </a:r>
            <a:r>
              <a:rPr lang="en-US" dirty="0" err="1"/>
              <a:t>coldspots</a:t>
            </a:r>
            <a:r>
              <a:rPr lang="en-US" dirty="0"/>
              <a:t> or areas with spatial autocorrelation for lower values (i.e., areas of low values, surrounded by areas of low values)</a:t>
            </a:r>
          </a:p>
          <a:p>
            <a:pPr lvl="1"/>
            <a:r>
              <a:rPr lang="en-US" dirty="0"/>
              <a:t>High-low – a spatial outlier with an area of high value surrounded by lower values</a:t>
            </a:r>
          </a:p>
          <a:p>
            <a:pPr lvl="1"/>
            <a:r>
              <a:rPr lang="en-US" dirty="0"/>
              <a:t>Low-high – as above, but other way round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B9B4A-E4AE-5C41-9992-7398D675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C448F-DDD8-0B44-81DF-7D20B88A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860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7D29-81B1-9F46-B29E-5C764D45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Moran’s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41961-D99F-9741-9915-BFE4EBC7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we find existence of clustering overall, then the next question is </a:t>
            </a:r>
            <a:r>
              <a:rPr lang="en-US" i="1" dirty="0"/>
              <a:t>where</a:t>
            </a:r>
            <a:r>
              <a:rPr lang="en-US" dirty="0"/>
              <a:t> is that clustering located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Monte Carlo approach for significance – compares observed patterns, with many simulated random patterns to see how likely it would be to find these observed patterns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B9B4A-E4AE-5C41-9992-7398D675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C448F-DDD8-0B44-81DF-7D20B88A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21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9F623F-FD6F-48AF-8712-8D9EC629DE3D}"/>
                  </a:ext>
                </a:extLst>
              </p:cNvPr>
              <p:cNvSpPr txBox="1"/>
              <p:nvPr/>
            </p:nvSpPr>
            <p:spPr>
              <a:xfrm>
                <a:off x="4855844" y="2921382"/>
                <a:ext cx="2997937" cy="708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𝐽</m:t>
                                  </m:r>
                                </m:e>
                                <m:sup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sub>
                          </m:sSub>
                        </m:e>
                      </m:nary>
                      <m:r>
                        <a:rPr lang="en-GB" i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bSup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F9F623F-FD6F-48AF-8712-8D9EC629DE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844" y="2921382"/>
                <a:ext cx="2997937" cy="7083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53E703-A328-45A9-A00C-1800AC37F523}"/>
                  </a:ext>
                </a:extLst>
              </p:cNvPr>
              <p:cNvSpPr txBox="1"/>
              <p:nvPr/>
            </p:nvSpPr>
            <p:spPr>
              <a:xfrm>
                <a:off x="5525963" y="3928913"/>
                <a:ext cx="165769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GB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D53E703-A328-45A9-A00C-1800AC37F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963" y="3928913"/>
                <a:ext cx="1657698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1517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7D29-81B1-9F46-B29E-5C764D45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Criticisms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41961-D99F-9741-9915-BFE4EBC7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Formal definitions of spatial structure are rigid</a:t>
            </a:r>
          </a:p>
          <a:p>
            <a:pPr lvl="1"/>
            <a:r>
              <a:rPr lang="en-US" dirty="0"/>
              <a:t>Area size may distort patterns (e.g., a large area sharing a common boundaries has same weighting as a smaller one)</a:t>
            </a:r>
          </a:p>
          <a:p>
            <a:pPr lvl="1"/>
            <a:r>
              <a:rPr lang="en-US" dirty="0"/>
              <a:t>Spatial structure harder to formalize when measuring ‘communities’ </a:t>
            </a:r>
          </a:p>
          <a:p>
            <a:r>
              <a:rPr lang="en-US" dirty="0"/>
              <a:t>Descriptive tools that cannot help us to explain clustering processes (but knowing ‘where’ allows us to ask ‘why’)</a:t>
            </a:r>
          </a:p>
          <a:p>
            <a:r>
              <a:rPr lang="en-US" dirty="0"/>
              <a:t>Neutral global Moran’s I can often hide local patterns</a:t>
            </a:r>
          </a:p>
          <a:p>
            <a:r>
              <a:rPr lang="en-US" dirty="0"/>
              <a:t>Moran’s I statistics require continuous measures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B9B4A-E4AE-5C41-9992-7398D675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C448F-DDD8-0B44-81DF-7D20B88A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3097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7D29-81B1-9F46-B29E-5C764D45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41961-D99F-9741-9915-BFE4EBC76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73" y="1825625"/>
            <a:ext cx="10782101" cy="4351338"/>
          </a:xfrm>
        </p:spPr>
        <p:txBody>
          <a:bodyPr>
            <a:normAutofit/>
          </a:bodyPr>
          <a:lstStyle/>
          <a:p>
            <a:pPr marL="304800" lvl="1" indent="0">
              <a:buNone/>
            </a:pPr>
            <a:r>
              <a:rPr lang="en-US" sz="2800" dirty="0" err="1"/>
              <a:t>Yourkavitch</a:t>
            </a:r>
            <a:r>
              <a:rPr lang="en-US" sz="2800" dirty="0"/>
              <a:t> et al. 2018. Using geographical analysis to identify child health inequality in sub-Saharan Africa. </a:t>
            </a:r>
            <a:r>
              <a:rPr lang="en-US" sz="2800" i="1" dirty="0" err="1"/>
              <a:t>PLoS</a:t>
            </a:r>
            <a:r>
              <a:rPr lang="en-US" sz="2800" i="1" dirty="0"/>
              <a:t> One</a:t>
            </a:r>
            <a:r>
              <a:rPr lang="en-US" sz="2800" dirty="0"/>
              <a:t> </a:t>
            </a:r>
            <a:r>
              <a:rPr lang="en-US" sz="2800" b="1" dirty="0"/>
              <a:t>13</a:t>
            </a:r>
            <a:r>
              <a:rPr lang="en-US" sz="2800" dirty="0"/>
              <a:t>(8): e0201870.</a:t>
            </a:r>
          </a:p>
          <a:p>
            <a:pPr lvl="1"/>
            <a:r>
              <a:rPr lang="en-US" sz="2800" dirty="0"/>
              <a:t>Mapping Sustainable Development Goals (SDG) important for tracking progress</a:t>
            </a:r>
          </a:p>
          <a:p>
            <a:pPr lvl="1"/>
            <a:r>
              <a:rPr lang="en-US" sz="2800" dirty="0"/>
              <a:t>Aggregate measures for countries ignores spatial heterogeneity (including where progress may be further behind)</a:t>
            </a:r>
          </a:p>
          <a:p>
            <a:pPr lvl="1"/>
            <a:r>
              <a:rPr lang="en-US" sz="2800" dirty="0"/>
              <a:t>Consider 6 SDG metrics for child health</a:t>
            </a:r>
          </a:p>
          <a:p>
            <a:pPr lvl="1"/>
            <a:r>
              <a:rPr lang="en-US" sz="2800" dirty="0"/>
              <a:t>Sub-regional metrics estimated from Demographic and Health Surveys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B9B4A-E4AE-5C41-9992-7398D675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C448F-DDD8-0B44-81DF-7D20B88A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1692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7D29-81B1-9F46-B29E-5C764D45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41961-D99F-9741-9915-BFE4EBC76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74" y="1825625"/>
            <a:ext cx="4810960" cy="4351338"/>
          </a:xfrm>
        </p:spPr>
        <p:txBody>
          <a:bodyPr>
            <a:normAutofit/>
          </a:bodyPr>
          <a:lstStyle/>
          <a:p>
            <a:r>
              <a:rPr lang="en-US" dirty="0"/>
              <a:t>DPT3 </a:t>
            </a:r>
            <a:r>
              <a:rPr lang="en-US" dirty="0" err="1"/>
              <a:t>immunisations</a:t>
            </a:r>
            <a:r>
              <a:rPr lang="en-US" dirty="0"/>
              <a:t> (measles, </a:t>
            </a:r>
            <a:r>
              <a:rPr lang="en-US" dirty="0" err="1"/>
              <a:t>diptheria</a:t>
            </a:r>
            <a:r>
              <a:rPr lang="en-US" dirty="0"/>
              <a:t>, pertussis and tetanus)</a:t>
            </a:r>
          </a:p>
          <a:p>
            <a:r>
              <a:rPr lang="en-US" dirty="0"/>
              <a:t>I = 0.52</a:t>
            </a:r>
          </a:p>
          <a:p>
            <a:r>
              <a:rPr lang="en-US" dirty="0"/>
              <a:t>Low coverage often in rural regions, but large heterogeneity across countries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B9B4A-E4AE-5C41-9992-7398D675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C448F-DDD8-0B44-81DF-7D20B88A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24</a:t>
            </a:fld>
            <a:endParaRPr lang="en-GB"/>
          </a:p>
        </p:txBody>
      </p:sp>
      <p:pic>
        <p:nvPicPr>
          <p:cNvPr id="2050" name="Picture 2" descr="https://journals.plos.org/plosone/article/figure/image?size=large&amp;id=info:doi/10.1371/journal.pone.0201870.g003">
            <a:extLst>
              <a:ext uri="{FF2B5EF4-FFF2-40B4-BE49-F238E27FC236}">
                <a16:creationId xmlns:a16="http://schemas.microsoft.com/office/drawing/2014/main" id="{1CC1063B-4C8D-4872-892F-3A9DF0ADE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00829" y="1230682"/>
            <a:ext cx="6394441" cy="481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730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7D29-81B1-9F46-B29E-5C764D45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41961-D99F-9741-9915-BFE4EBC76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74" y="1825625"/>
            <a:ext cx="4810960" cy="4351338"/>
          </a:xfrm>
        </p:spPr>
        <p:txBody>
          <a:bodyPr>
            <a:normAutofit/>
          </a:bodyPr>
          <a:lstStyle/>
          <a:p>
            <a:r>
              <a:rPr lang="en-US" dirty="0"/>
              <a:t>Under-5 mortality</a:t>
            </a:r>
          </a:p>
          <a:p>
            <a:r>
              <a:rPr lang="en-US" dirty="0"/>
              <a:t>I = 0.41</a:t>
            </a:r>
          </a:p>
          <a:p>
            <a:r>
              <a:rPr lang="en-US" dirty="0"/>
              <a:t>Higher rates in Western Africa, especially rural regions</a:t>
            </a:r>
          </a:p>
          <a:p>
            <a:r>
              <a:rPr lang="en-US" dirty="0"/>
              <a:t>Also not distinct spatial pattern, suggests caution of focusing only on the statistic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B9B4A-E4AE-5C41-9992-7398D675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C448F-DDD8-0B44-81DF-7D20B88A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25</a:t>
            </a:fld>
            <a:endParaRPr lang="en-GB"/>
          </a:p>
        </p:txBody>
      </p:sp>
      <p:pic>
        <p:nvPicPr>
          <p:cNvPr id="5122" name="Picture 2" descr="https://journals.plos.org/plosone/article/figure/image?size=large&amp;id=info:doi/10.1371/journal.pone.0201870.g007">
            <a:extLst>
              <a:ext uri="{FF2B5EF4-FFF2-40B4-BE49-F238E27FC236}">
                <a16:creationId xmlns:a16="http://schemas.microsoft.com/office/drawing/2014/main" id="{64A1F386-FC56-41B4-A707-55CFE3870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42334" y="968480"/>
            <a:ext cx="6531769" cy="492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2134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7D29-81B1-9F46-B29E-5C764D45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41961-D99F-9741-9915-BFE4EBC7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err="1"/>
              <a:t>Anselin</a:t>
            </a:r>
            <a:r>
              <a:rPr lang="en-GB" dirty="0"/>
              <a:t> L. 1995. Local Indicators of Spatial Association – LISA. </a:t>
            </a:r>
            <a:r>
              <a:rPr lang="en-GB" i="1" dirty="0"/>
              <a:t>Geographical Analysis</a:t>
            </a:r>
            <a:r>
              <a:rPr lang="en-GB" dirty="0"/>
              <a:t> </a:t>
            </a:r>
            <a:r>
              <a:rPr lang="en-GB" b="1" dirty="0"/>
              <a:t>27</a:t>
            </a:r>
            <a:r>
              <a:rPr lang="en-GB" dirty="0"/>
              <a:t>(2): 93-115. </a:t>
            </a:r>
            <a:r>
              <a:rPr lang="en-GB" sz="2400" dirty="0">
                <a:hlinkClick r:id="rId2"/>
              </a:rPr>
              <a:t>https://doi.org/10.1111/j.1538-4632.1995.tb00338.x</a:t>
            </a:r>
            <a:endParaRPr lang="en-GB" sz="2400" dirty="0"/>
          </a:p>
          <a:p>
            <a:r>
              <a:rPr lang="en-GB" dirty="0"/>
              <a:t>Carlos et al. 2010. Density estimation and adaptive bandwidths: A primer for public health practitioners. </a:t>
            </a:r>
            <a:r>
              <a:rPr lang="en-GB" i="1" dirty="0"/>
              <a:t>International Journal of Health </a:t>
            </a:r>
            <a:r>
              <a:rPr lang="en-GB" i="1" dirty="0" err="1"/>
              <a:t>Geographics</a:t>
            </a:r>
            <a:r>
              <a:rPr lang="en-GB" dirty="0"/>
              <a:t> </a:t>
            </a:r>
            <a:r>
              <a:rPr lang="en-GB" b="1" dirty="0"/>
              <a:t>9</a:t>
            </a:r>
            <a:r>
              <a:rPr lang="en-GB" dirty="0"/>
              <a:t>: 39. </a:t>
            </a:r>
            <a:r>
              <a:rPr lang="en-GB" sz="2400" dirty="0">
                <a:hlinkClick r:id="rId3"/>
              </a:rPr>
              <a:t>https://</a:t>
            </a:r>
            <a:r>
              <a:rPr lang="en-GB" sz="2400" dirty="0" err="1">
                <a:hlinkClick r:id="rId3"/>
              </a:rPr>
              <a:t>doi.org</a:t>
            </a:r>
            <a:r>
              <a:rPr lang="en-GB" sz="2400" dirty="0">
                <a:hlinkClick r:id="rId3"/>
              </a:rPr>
              <a:t>/10.1186/1476-072X-9-39</a:t>
            </a:r>
            <a:endParaRPr lang="en-GB" sz="2400" dirty="0"/>
          </a:p>
          <a:p>
            <a:r>
              <a:rPr lang="en-GB" dirty="0"/>
              <a:t>Shiode et al. 2015. The mortality rates and the space-time patterns of John Snow’s cholera epidemic map. </a:t>
            </a:r>
            <a:r>
              <a:rPr lang="en-GB" i="1" dirty="0"/>
              <a:t>International Journal of Health </a:t>
            </a:r>
            <a:r>
              <a:rPr lang="en-GB" i="1" dirty="0" err="1"/>
              <a:t>Geographics</a:t>
            </a:r>
            <a:r>
              <a:rPr lang="en-GB" dirty="0"/>
              <a:t> </a:t>
            </a:r>
            <a:r>
              <a:rPr lang="en-GB" b="1" dirty="0"/>
              <a:t>14</a:t>
            </a:r>
            <a:r>
              <a:rPr lang="en-GB" dirty="0"/>
              <a:t>: 21. </a:t>
            </a:r>
            <a:r>
              <a:rPr lang="en-GB" sz="2400" dirty="0">
                <a:hlinkClick r:id="rId4"/>
              </a:rPr>
              <a:t>https://doi.org/10.1186/s12942-015-0011-y</a:t>
            </a:r>
            <a:endParaRPr lang="en-GB" sz="2400" dirty="0"/>
          </a:p>
          <a:p>
            <a:r>
              <a:rPr lang="en-GB" dirty="0"/>
              <a:t>Walther G. 2010. Optimal and fast detection of spatial clusters with scan statistics. Annals of Statistics </a:t>
            </a:r>
            <a:r>
              <a:rPr lang="en-GB" b="1" dirty="0"/>
              <a:t>38</a:t>
            </a:r>
            <a:r>
              <a:rPr lang="en-GB" dirty="0"/>
              <a:t>(2):1010-1033. </a:t>
            </a:r>
            <a:r>
              <a:rPr lang="en-GB" sz="2400" dirty="0">
                <a:hlinkClick r:id="rId5"/>
              </a:rPr>
              <a:t>https://</a:t>
            </a:r>
            <a:r>
              <a:rPr lang="en-GB" sz="2400" dirty="0" err="1">
                <a:hlinkClick r:id="rId5"/>
              </a:rPr>
              <a:t>doi.org</a:t>
            </a:r>
            <a:r>
              <a:rPr lang="en-GB" sz="2400" dirty="0">
                <a:hlinkClick r:id="rId5"/>
              </a:rPr>
              <a:t>/10.1214/09-AOS732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B9B4A-E4AE-5C41-9992-7398D675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C448F-DDD8-0B44-81DF-7D20B88A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0392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7D29-81B1-9F46-B29E-5C764D45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41961-D99F-9741-9915-BFE4EBC76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73" y="1825625"/>
            <a:ext cx="1074147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What do we mean when we talk about ‘clusters’?</a:t>
            </a:r>
          </a:p>
          <a:p>
            <a:r>
              <a:rPr lang="en-GB" dirty="0"/>
              <a:t>Dictionary definition “a group of similar things or people positioned or occurring closely together”</a:t>
            </a:r>
          </a:p>
          <a:p>
            <a:r>
              <a:rPr lang="en-GB" dirty="0"/>
              <a:t>Spatial proximity is explicit – concentration in places</a:t>
            </a:r>
          </a:p>
          <a:p>
            <a:r>
              <a:rPr lang="en-GB" dirty="0"/>
              <a:t>Need to identify if occurred by random chance (size can be key) or explained by other geographical phenomena</a:t>
            </a:r>
          </a:p>
          <a:p>
            <a:r>
              <a:rPr lang="en-GB" dirty="0"/>
              <a:t>How we can identify clusters will depend on the type of data…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B9B4A-E4AE-5C41-9992-7398D675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C448F-DDD8-0B44-81DF-7D20B88A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4682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7D29-81B1-9F46-B29E-5C764D45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point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41961-D99F-9741-9915-BFE4EBC76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372" y="2854325"/>
            <a:ext cx="4683577" cy="1351915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We can plot points, but how do we know if their locations are clustered?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B9B4A-E4AE-5C41-9992-7398D675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C448F-DDD8-0B44-81DF-7D20B88A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4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F8FE2-29A1-8C4E-A1AE-FBFC2AB11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5895" y="1392700"/>
            <a:ext cx="6176248" cy="463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305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7D29-81B1-9F46-B29E-5C764D45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point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41961-D99F-9741-9915-BFE4EBC76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117" y="2548678"/>
            <a:ext cx="4192088" cy="2179743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en-GB" dirty="0"/>
              <a:t>Let’s take an example…</a:t>
            </a:r>
          </a:p>
          <a:p>
            <a:pPr marL="0" indent="0" algn="ctr">
              <a:buNone/>
            </a:pPr>
            <a:r>
              <a:rPr lang="en-GB" dirty="0"/>
              <a:t>Shiode et al. 2015. The mortality rates and the space-time patterns of John Snow’s cholera epidemic map. </a:t>
            </a:r>
            <a:r>
              <a:rPr lang="en-GB" i="1" dirty="0"/>
              <a:t>International Journal of Health </a:t>
            </a:r>
            <a:r>
              <a:rPr lang="en-GB" i="1" dirty="0" err="1"/>
              <a:t>Geographics</a:t>
            </a:r>
            <a:r>
              <a:rPr lang="en-GB" dirty="0"/>
              <a:t> </a:t>
            </a:r>
            <a:r>
              <a:rPr lang="en-GB" b="1" dirty="0"/>
              <a:t>14</a:t>
            </a:r>
            <a:r>
              <a:rPr lang="en-GB" dirty="0"/>
              <a:t>: 21.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B9B4A-E4AE-5C41-9992-7398D675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C448F-DDD8-0B44-81DF-7D20B88A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5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9DDDBA-E8D6-514E-9C89-F77B8B3E5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49" y="1420837"/>
            <a:ext cx="6576335" cy="443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346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7D29-81B1-9F46-B29E-5C764D45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point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41961-D99F-9741-9915-BFE4EBC76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5558" y="5385008"/>
            <a:ext cx="6066607" cy="1351915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dirty="0"/>
              <a:t>Kernel density estimation one approach for smoothing over space to generalise spatial patterns (and describe possible clusters)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B9B4A-E4AE-5C41-9992-7398D675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C448F-DDD8-0B44-81DF-7D20B88A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3301DB-138A-1C4B-94ED-294EE062A9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4628" y="1393649"/>
            <a:ext cx="5158313" cy="37704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7A72CB-B818-FA41-86EA-7A29F3B5F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8802" y="1393650"/>
            <a:ext cx="4060946" cy="377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6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7D29-81B1-9F46-B29E-5C764D45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point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41961-D99F-9741-9915-BFE4EBC76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211" y="3033140"/>
            <a:ext cx="4781309" cy="1831975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There are more formal ways of testing for spatial clustering of point data (e.g., </a:t>
            </a:r>
            <a:r>
              <a:rPr lang="en-GB" dirty="0" err="1"/>
              <a:t>SatScan</a:t>
            </a:r>
            <a:r>
              <a:rPr lang="en-GB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B9B4A-E4AE-5C41-9992-7398D675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C448F-DDD8-0B44-81DF-7D20B88A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7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C1A1BD-5FE8-854A-96EA-D5A0D382E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2769" y="1228380"/>
            <a:ext cx="5443385" cy="435103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81DB6C0-FD0E-AE48-8FE8-770464A8A921}"/>
              </a:ext>
            </a:extLst>
          </p:cNvPr>
          <p:cNvSpPr txBox="1">
            <a:spLocks/>
          </p:cNvSpPr>
          <p:nvPr/>
        </p:nvSpPr>
        <p:spPr>
          <a:xfrm>
            <a:off x="5366781" y="5761979"/>
            <a:ext cx="6335362" cy="773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8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937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sz="2000" dirty="0"/>
              <a:t>Prasad et al. 2017. </a:t>
            </a:r>
            <a:r>
              <a:rPr lang="en-GB" sz="2000" dirty="0">
                <a:hlinkClick r:id="rId4"/>
              </a:rPr>
              <a:t>https://doi.org/10.1109/BigDataCongress.2017.39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9559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3ECC3A-089A-A948-84CF-42F621491F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6122" y="1094568"/>
            <a:ext cx="5589210" cy="46060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227D29-81B1-9F46-B29E-5C764D45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point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41961-D99F-9741-9915-BFE4EBC76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814" y="2624040"/>
            <a:ext cx="4781309" cy="20403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/>
              <a:t>If we have sparse data points, we might try to estimate values </a:t>
            </a:r>
            <a:r>
              <a:rPr lang="en-GB" dirty="0" err="1"/>
              <a:t>inbetween</a:t>
            </a:r>
            <a:r>
              <a:rPr lang="en-GB" dirty="0"/>
              <a:t> using spatial interpolation methods – lots of methods for this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B9B4A-E4AE-5C41-9992-7398D675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C448F-DDD8-0B44-81DF-7D20B88A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8</a:t>
            </a:fld>
            <a:endParaRPr lang="en-GB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81DB6C0-FD0E-AE48-8FE8-770464A8A921}"/>
              </a:ext>
            </a:extLst>
          </p:cNvPr>
          <p:cNvSpPr txBox="1">
            <a:spLocks/>
          </p:cNvSpPr>
          <p:nvPr/>
        </p:nvSpPr>
        <p:spPr>
          <a:xfrm>
            <a:off x="4739582" y="5761978"/>
            <a:ext cx="7452418" cy="1017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486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7913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937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 err="1"/>
              <a:t>Agegnehu</a:t>
            </a:r>
            <a:r>
              <a:rPr lang="en-GB" sz="1600" dirty="0"/>
              <a:t> CD, </a:t>
            </a:r>
            <a:r>
              <a:rPr lang="en-GB" sz="1600" dirty="0" err="1"/>
              <a:t>Alem</a:t>
            </a:r>
            <a:r>
              <a:rPr lang="en-GB" sz="1600" dirty="0"/>
              <a:t> AZ. 2021. Exploring spatial variation in BCG vaccination among children 0–35 months in Ethiopia: spatial analysis of Ethiopian Demographic and Health Survey 2016. </a:t>
            </a:r>
            <a:r>
              <a:rPr lang="en-GB" sz="1600" i="1" dirty="0"/>
              <a:t>BMJ Open </a:t>
            </a:r>
            <a:r>
              <a:rPr lang="en-GB" sz="1600" b="1" dirty="0"/>
              <a:t>11:</a:t>
            </a:r>
            <a:r>
              <a:rPr lang="en-GB" sz="1600" dirty="0"/>
              <a:t>e043565. </a:t>
            </a:r>
            <a:r>
              <a:rPr lang="en-GB" sz="1600" dirty="0">
                <a:hlinkClick r:id="rId4"/>
              </a:rPr>
              <a:t>http://</a:t>
            </a:r>
            <a:r>
              <a:rPr lang="en-GB" sz="1600" dirty="0" err="1">
                <a:hlinkClick r:id="rId4"/>
              </a:rPr>
              <a:t>doi.org</a:t>
            </a:r>
            <a:r>
              <a:rPr lang="en-GB" sz="1600" dirty="0">
                <a:hlinkClick r:id="rId4"/>
              </a:rPr>
              <a:t>/10.1136/bmjopen-2020-043565   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62411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7D29-81B1-9F46-B29E-5C764D45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autocorrelation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41961-D99F-9741-9915-BFE4EBC76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in one area are correlated to the data in areas surrounding them</a:t>
            </a:r>
          </a:p>
          <a:p>
            <a:r>
              <a:rPr lang="en-US" dirty="0"/>
              <a:t>Each data point should have it’s own (unique) location</a:t>
            </a:r>
          </a:p>
          <a:p>
            <a:r>
              <a:rPr lang="en-US" dirty="0"/>
              <a:t>Define which locations are next to each other</a:t>
            </a:r>
          </a:p>
          <a:p>
            <a:r>
              <a:rPr lang="en-US" dirty="0"/>
              <a:t>How to measure distances between data points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B9B4A-E4AE-5C41-9992-7398D6758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MSC HEALTH DATA SCIENCE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C448F-DDD8-0B44-81DF-7D20B88AD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9658C-DD7A-4587-BD02-DE6DA26F258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413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DE993500-4F5A-4F59-8D29-AC2FA3CE855E}" vid="{B7ADD650-C45A-4E3D-AD67-76516374737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01F4E58CBCC0448916BB5FB19201A7" ma:contentTypeVersion="10" ma:contentTypeDescription="Create a new document." ma:contentTypeScope="" ma:versionID="7e55c49bd108978945170f69bd4dd670">
  <xsd:schema xmlns:xsd="http://www.w3.org/2001/XMLSchema" xmlns:xs="http://www.w3.org/2001/XMLSchema" xmlns:p="http://schemas.microsoft.com/office/2006/metadata/properties" xmlns:ns2="c29a5688-f1e7-4470-bb07-d76cc423784a" targetNamespace="http://schemas.microsoft.com/office/2006/metadata/properties" ma:root="true" ma:fieldsID="b0bde8dde8ea800fb1b3f30baafc9e1b" ns2:_="">
    <xsd:import namespace="c29a5688-f1e7-4470-bb07-d76cc42378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9a5688-f1e7-4470-bb07-d76cc42378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24E741E-D328-4373-A4F1-9154BB35CAF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A73584A-6B4A-462D-8EC3-3949B48C4697}">
  <ds:schemaRefs>
    <ds:schemaRef ds:uri="http://www.w3.org/XML/1998/namespace"/>
    <ds:schemaRef ds:uri="c29a5688-f1e7-4470-bb07-d76cc423784a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DDD0CF7A-3719-45F8-89ED-95EF198581C0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c29a5688-f1e7-4470-bb07-d76cc423784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MScHDStemplate2</Template>
  <TotalTime>342</TotalTime>
  <Words>1603</Words>
  <Application>Microsoft Macintosh PowerPoint</Application>
  <PresentationFormat>Widescreen</PresentationFormat>
  <Paragraphs>204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Cambria Math</vt:lpstr>
      <vt:lpstr>Wingdings</vt:lpstr>
      <vt:lpstr>Office Theme</vt:lpstr>
      <vt:lpstr>Cluster analysis</vt:lpstr>
      <vt:lpstr>Outline</vt:lpstr>
      <vt:lpstr>Introduction</vt:lpstr>
      <vt:lpstr>Dealing with point data</vt:lpstr>
      <vt:lpstr>Dealing with point data</vt:lpstr>
      <vt:lpstr>Dealing with point data</vt:lpstr>
      <vt:lpstr>Dealing with point data</vt:lpstr>
      <vt:lpstr>Dealing with point data</vt:lpstr>
      <vt:lpstr>Spatial autocorrelation</vt:lpstr>
      <vt:lpstr>Spatial weights</vt:lpstr>
      <vt:lpstr>Spatial weights</vt:lpstr>
      <vt:lpstr>Spatial weights</vt:lpstr>
      <vt:lpstr>Spatial weights</vt:lpstr>
      <vt:lpstr>Spatial weights</vt:lpstr>
      <vt:lpstr>Spatial weights</vt:lpstr>
      <vt:lpstr>Spatial weights</vt:lpstr>
      <vt:lpstr>Spatial autocorrelation</vt:lpstr>
      <vt:lpstr>Global Moran’s I</vt:lpstr>
      <vt:lpstr>Global Moran’s I</vt:lpstr>
      <vt:lpstr>Local Moran’s I</vt:lpstr>
      <vt:lpstr>Local Moran’s I</vt:lpstr>
      <vt:lpstr>Criticisms</vt:lpstr>
      <vt:lpstr>Case study</vt:lpstr>
      <vt:lpstr>Case study</vt:lpstr>
      <vt:lpstr>Case study</vt:lpstr>
      <vt:lpstr>Further reading</vt:lpstr>
    </vt:vector>
  </TitlesOfParts>
  <Company>The University of Liverpool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 Regression</dc:title>
  <dc:creator>Green, Mark</dc:creator>
  <cp:lastModifiedBy>Green, Mark</cp:lastModifiedBy>
  <cp:revision>39</cp:revision>
  <dcterms:created xsi:type="dcterms:W3CDTF">2021-09-27T08:40:53Z</dcterms:created>
  <dcterms:modified xsi:type="dcterms:W3CDTF">2021-10-07T13:38:19Z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0x010100F701F4E58CBCC0448916BB5FB19201A7</vt:lpwstr>
  </property>
</Properties>
</file>